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9"/>
  </p:notesMasterIdLst>
  <p:sldIdLst>
    <p:sldId id="256" r:id="rId2"/>
    <p:sldId id="257" r:id="rId3"/>
    <p:sldId id="258" r:id="rId4"/>
    <p:sldId id="259" r:id="rId5"/>
    <p:sldId id="260" r:id="rId6"/>
    <p:sldId id="261" r:id="rId7"/>
    <p:sldId id="262" r:id="rId8"/>
    <p:sldId id="287" r:id="rId9"/>
    <p:sldId id="280" r:id="rId10"/>
    <p:sldId id="279" r:id="rId11"/>
    <p:sldId id="263" r:id="rId12"/>
    <p:sldId id="265" r:id="rId13"/>
    <p:sldId id="264" r:id="rId14"/>
    <p:sldId id="266" r:id="rId15"/>
    <p:sldId id="267" r:id="rId16"/>
    <p:sldId id="268" r:id="rId17"/>
    <p:sldId id="269" r:id="rId18"/>
    <p:sldId id="270" r:id="rId19"/>
    <p:sldId id="283" r:id="rId20"/>
    <p:sldId id="284" r:id="rId21"/>
    <p:sldId id="285" r:id="rId22"/>
    <p:sldId id="272" r:id="rId23"/>
    <p:sldId id="273" r:id="rId24"/>
    <p:sldId id="274" r:id="rId25"/>
    <p:sldId id="277" r:id="rId26"/>
    <p:sldId id="278" r:id="rId27"/>
    <p:sldId id="286"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8DD2161-AD5F-462B-931D-5FC38E06E94C}" type="datetimeFigureOut">
              <a:rPr lang="en-US" smtClean="0"/>
              <a:pPr/>
              <a:t>4/27/2012</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3ED5835-EFEF-4FA1-8B9C-F09CCA6F73AF}"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93ED5835-EFEF-4FA1-8B9C-F09CCA6F73AF}" type="slidenum">
              <a:rPr lang="en-GB" smtClean="0"/>
              <a:pPr/>
              <a:t>4</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93ED5835-EFEF-4FA1-8B9C-F09CCA6F73AF}" type="slidenum">
              <a:rPr lang="en-GB" smtClean="0"/>
              <a:pPr/>
              <a:t>6</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93ED5835-EFEF-4FA1-8B9C-F09CCA6F73AF}" type="slidenum">
              <a:rPr lang="en-GB" smtClean="0"/>
              <a:pPr/>
              <a:t>7</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Clear</a:t>
            </a:r>
            <a:r>
              <a:rPr lang="en-GB" baseline="0" dirty="0" smtClean="0"/>
              <a:t> </a:t>
            </a:r>
            <a:r>
              <a:rPr lang="en-GB" baseline="0" dirty="0" err="1" smtClean="0"/>
              <a:t>img</a:t>
            </a:r>
            <a:r>
              <a:rPr lang="en-GB" baseline="0" dirty="0" smtClean="0"/>
              <a:t> –</a:t>
            </a:r>
            <a:r>
              <a:rPr lang="en-GB" baseline="0" dirty="0" err="1" smtClean="0"/>
              <a:t>tion</a:t>
            </a:r>
            <a:r>
              <a:rPr lang="en-GB" baseline="0" dirty="0" smtClean="0"/>
              <a:t>    wrong positional relationship pry</a:t>
            </a:r>
            <a:r>
              <a:rPr lang="en-GB" sz="800" baseline="0" dirty="0" smtClean="0"/>
              <a:t> position</a:t>
            </a:r>
            <a:endParaRPr lang="en-GB" dirty="0"/>
          </a:p>
        </p:txBody>
      </p:sp>
      <p:sp>
        <p:nvSpPr>
          <p:cNvPr id="4" name="Slide Number Placeholder 3"/>
          <p:cNvSpPr>
            <a:spLocks noGrp="1"/>
          </p:cNvSpPr>
          <p:nvPr>
            <p:ph type="sldNum" sz="quarter" idx="10"/>
          </p:nvPr>
        </p:nvSpPr>
        <p:spPr/>
        <p:txBody>
          <a:bodyPr/>
          <a:lstStyle/>
          <a:p>
            <a:fld id="{93ED5835-EFEF-4FA1-8B9C-F09CCA6F73AF}" type="slidenum">
              <a:rPr lang="en-GB" smtClean="0"/>
              <a:pPr/>
              <a:t>20</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REF- SAME FAR &amp;NEAR</a:t>
            </a:r>
            <a:endParaRPr lang="en-GB" dirty="0"/>
          </a:p>
        </p:txBody>
      </p:sp>
      <p:sp>
        <p:nvSpPr>
          <p:cNvPr id="4" name="Slide Number Placeholder 3"/>
          <p:cNvSpPr>
            <a:spLocks noGrp="1"/>
          </p:cNvSpPr>
          <p:nvPr>
            <p:ph type="sldNum" sz="quarter" idx="10"/>
          </p:nvPr>
        </p:nvSpPr>
        <p:spPr/>
        <p:txBody>
          <a:bodyPr/>
          <a:lstStyle/>
          <a:p>
            <a:fld id="{93ED5835-EFEF-4FA1-8B9C-F09CCA6F73AF}" type="slidenum">
              <a:rPr lang="en-GB" smtClean="0"/>
              <a:pPr/>
              <a:t>24</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Fusional convergence</a:t>
            </a:r>
            <a:endParaRPr lang="en-GB" dirty="0"/>
          </a:p>
        </p:txBody>
      </p:sp>
      <p:sp>
        <p:nvSpPr>
          <p:cNvPr id="4" name="Slide Number Placeholder 3"/>
          <p:cNvSpPr>
            <a:spLocks noGrp="1"/>
          </p:cNvSpPr>
          <p:nvPr>
            <p:ph type="sldNum" sz="quarter" idx="10"/>
          </p:nvPr>
        </p:nvSpPr>
        <p:spPr/>
        <p:txBody>
          <a:bodyPr/>
          <a:lstStyle/>
          <a:p>
            <a:fld id="{93ED5835-EFEF-4FA1-8B9C-F09CCA6F73AF}" type="slidenum">
              <a:rPr lang="en-GB" smtClean="0"/>
              <a:pPr/>
              <a:t>26</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A4EA0F9-5172-4E77-8DC2-B3E304238748}" type="datetimeFigureOut">
              <a:rPr lang="en-US" smtClean="0"/>
              <a:pPr/>
              <a:t>4/27/2012</a:t>
            </a:fld>
            <a:endParaRPr lang="en-GB"/>
          </a:p>
        </p:txBody>
      </p:sp>
      <p:sp>
        <p:nvSpPr>
          <p:cNvPr id="19" name="Footer Placeholder 18"/>
          <p:cNvSpPr>
            <a:spLocks noGrp="1"/>
          </p:cNvSpPr>
          <p:nvPr>
            <p:ph type="ftr" sz="quarter" idx="11"/>
          </p:nvPr>
        </p:nvSpPr>
        <p:spPr/>
        <p:txBody>
          <a:bodyPr/>
          <a:lstStyle/>
          <a:p>
            <a:endParaRPr lang="en-GB"/>
          </a:p>
        </p:txBody>
      </p:sp>
      <p:sp>
        <p:nvSpPr>
          <p:cNvPr id="27" name="Slide Number Placeholder 26"/>
          <p:cNvSpPr>
            <a:spLocks noGrp="1"/>
          </p:cNvSpPr>
          <p:nvPr>
            <p:ph type="sldNum" sz="quarter" idx="12"/>
          </p:nvPr>
        </p:nvSpPr>
        <p:spPr/>
        <p:txBody>
          <a:bodyPr/>
          <a:lstStyle/>
          <a:p>
            <a:fld id="{7B852EB4-8752-4B39-862A-932F383D95BA}"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A4EA0F9-5172-4E77-8DC2-B3E304238748}" type="datetimeFigureOut">
              <a:rPr lang="en-US" smtClean="0"/>
              <a:pPr/>
              <a:t>4/27/2012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B852EB4-8752-4B39-862A-932F383D95BA}"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A4EA0F9-5172-4E77-8DC2-B3E304238748}" type="datetimeFigureOut">
              <a:rPr lang="en-US" smtClean="0"/>
              <a:pPr/>
              <a:t>4/27/2012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B852EB4-8752-4B39-862A-932F383D95BA}"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A4EA0F9-5172-4E77-8DC2-B3E304238748}" type="datetimeFigureOut">
              <a:rPr lang="en-US" smtClean="0"/>
              <a:pPr/>
              <a:t>4/27/2012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B852EB4-8752-4B39-862A-932F383D95BA}"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A4EA0F9-5172-4E77-8DC2-B3E304238748}" type="datetimeFigureOut">
              <a:rPr lang="en-US" smtClean="0"/>
              <a:pPr/>
              <a:t>4/27/2012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B852EB4-8752-4B39-862A-932F383D95BA}"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A4EA0F9-5172-4E77-8DC2-B3E304238748}" type="datetimeFigureOut">
              <a:rPr lang="en-US" smtClean="0"/>
              <a:pPr/>
              <a:t>4/27/2012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B852EB4-8752-4B39-862A-932F383D95BA}"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A4EA0F9-5172-4E77-8DC2-B3E304238748}" type="datetimeFigureOut">
              <a:rPr lang="en-US" smtClean="0"/>
              <a:pPr/>
              <a:t>4/27/2012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B852EB4-8752-4B39-862A-932F383D95BA}"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A4EA0F9-5172-4E77-8DC2-B3E304238748}" type="datetimeFigureOut">
              <a:rPr lang="en-US" smtClean="0"/>
              <a:pPr/>
              <a:t>4/27/2012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B852EB4-8752-4B39-862A-932F383D95BA}"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4EA0F9-5172-4E77-8DC2-B3E304238748}" type="datetimeFigureOut">
              <a:rPr lang="en-US" smtClean="0"/>
              <a:pPr/>
              <a:t>4/27/2012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B852EB4-8752-4B39-862A-932F383D95BA}"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A4EA0F9-5172-4E77-8DC2-B3E304238748}" type="datetimeFigureOut">
              <a:rPr lang="en-US" smtClean="0"/>
              <a:pPr/>
              <a:t>4/27/2012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B852EB4-8752-4B39-862A-932F383D95BA}"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A4EA0F9-5172-4E77-8DC2-B3E304238748}" type="datetimeFigureOut">
              <a:rPr lang="en-US" smtClean="0"/>
              <a:pPr/>
              <a:t>4/27/2012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xfrm>
            <a:off x="8077200" y="6356350"/>
            <a:ext cx="609600" cy="365125"/>
          </a:xfrm>
        </p:spPr>
        <p:txBody>
          <a:bodyPr/>
          <a:lstStyle/>
          <a:p>
            <a:fld id="{7B852EB4-8752-4B39-862A-932F383D95BA}" type="slidenum">
              <a:rPr lang="en-GB" smtClean="0"/>
              <a:pPr/>
              <a:t>‹#›</a:t>
            </a:fld>
            <a:endParaRPr lang="en-GB"/>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A4EA0F9-5172-4E77-8DC2-B3E304238748}" type="datetimeFigureOut">
              <a:rPr lang="en-US" smtClean="0"/>
              <a:pPr/>
              <a:t>4/27/2012</a:t>
            </a:fld>
            <a:endParaRPr lang="en-GB"/>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GB"/>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B852EB4-8752-4B39-862A-932F383D95BA}" type="slidenum">
              <a:rPr lang="en-GB" smtClean="0"/>
              <a:pPr/>
              <a:t>‹#›</a:t>
            </a:fld>
            <a:endParaRPr lang="en-GB"/>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AMBLYOPIA/STRABISMUS</a:t>
            </a:r>
            <a:endParaRPr lang="en-GB" dirty="0"/>
          </a:p>
        </p:txBody>
      </p:sp>
      <p:sp>
        <p:nvSpPr>
          <p:cNvPr id="3" name="Subtitle 2"/>
          <p:cNvSpPr>
            <a:spLocks noGrp="1"/>
          </p:cNvSpPr>
          <p:nvPr>
            <p:ph type="subTitle" idx="1"/>
          </p:nvPr>
        </p:nvSpPr>
        <p:spPr/>
        <p:txBody>
          <a:bodyPr/>
          <a:lstStyle/>
          <a:p>
            <a:r>
              <a:rPr lang="en-GB" dirty="0" smtClean="0"/>
              <a:t>KEHINDE, A. V.,   </a:t>
            </a:r>
            <a:r>
              <a:rPr lang="en-GB" sz="1600" dirty="0" smtClean="0"/>
              <a:t>MB;BS, FWACS, FICS</a:t>
            </a:r>
          </a:p>
          <a:p>
            <a:r>
              <a:rPr lang="en-GB" sz="1600" dirty="0" smtClean="0"/>
              <a:t>Senior Ophthalmic Surgeon</a:t>
            </a:r>
            <a:endParaRPr lang="en-GB" sz="1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
            </a:r>
            <a:br>
              <a:rPr lang="en-GB" b="1" dirty="0" smtClean="0"/>
            </a:br>
            <a:r>
              <a:rPr lang="en-GB" b="1" dirty="0" smtClean="0"/>
              <a:t/>
            </a:r>
            <a:br>
              <a:rPr lang="en-GB" b="1" dirty="0" smtClean="0"/>
            </a:br>
            <a:r>
              <a:rPr lang="en-GB" b="1" dirty="0" smtClean="0"/>
              <a:t>HISTORY</a:t>
            </a:r>
            <a:endParaRPr lang="en-GB" dirty="0"/>
          </a:p>
        </p:txBody>
      </p:sp>
      <p:sp>
        <p:nvSpPr>
          <p:cNvPr id="3" name="Content Placeholder 2"/>
          <p:cNvSpPr>
            <a:spLocks noGrp="1"/>
          </p:cNvSpPr>
          <p:nvPr>
            <p:ph idx="1"/>
          </p:nvPr>
        </p:nvSpPr>
        <p:spPr/>
        <p:txBody>
          <a:bodyPr/>
          <a:lstStyle/>
          <a:p>
            <a:r>
              <a:rPr lang="en-GB" dirty="0" smtClean="0"/>
              <a:t>Elicit any previous history of patching or eye drops as well as past compliance with these therapies.</a:t>
            </a:r>
          </a:p>
          <a:p>
            <a:r>
              <a:rPr lang="en-GB" dirty="0" smtClean="0"/>
              <a:t>Document previous ocular surgery or disease.</a:t>
            </a:r>
          </a:p>
          <a:p>
            <a:r>
              <a:rPr lang="en-GB" dirty="0" smtClean="0"/>
              <a:t>In addition to the routine information, obtaining a family history of strabismus or other ocular problems is important because the presence of these ocular problems may predispose a child to amblyopia. </a:t>
            </a:r>
          </a:p>
          <a:p>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DIAGNOSIS</a:t>
            </a:r>
            <a:endParaRPr lang="en-GB" dirty="0"/>
          </a:p>
        </p:txBody>
      </p:sp>
      <p:sp>
        <p:nvSpPr>
          <p:cNvPr id="3" name="Content Placeholder 2"/>
          <p:cNvSpPr>
            <a:spLocks noGrp="1"/>
          </p:cNvSpPr>
          <p:nvPr>
            <p:ph idx="1"/>
          </p:nvPr>
        </p:nvSpPr>
        <p:spPr/>
        <p:txBody>
          <a:bodyPr>
            <a:normAutofit/>
          </a:bodyPr>
          <a:lstStyle/>
          <a:p>
            <a:pPr>
              <a:buFont typeface="Wingdings" pitchFamily="2" charset="2"/>
              <a:buChar char="v"/>
            </a:pPr>
            <a:r>
              <a:rPr lang="en-GB" sz="3600" b="1" dirty="0" smtClean="0"/>
              <a:t>Visual acuity</a:t>
            </a:r>
          </a:p>
          <a:p>
            <a:pPr>
              <a:buNone/>
            </a:pPr>
            <a:r>
              <a:rPr lang="en-GB" dirty="0" smtClean="0"/>
              <a:t>    Usually requires a 2-line difference of visual acuity between the eyes.</a:t>
            </a:r>
          </a:p>
          <a:p>
            <a:pPr>
              <a:buFont typeface="Wingdings" pitchFamily="2" charset="2"/>
              <a:buChar char="v"/>
            </a:pPr>
            <a:r>
              <a:rPr lang="en-GB" sz="3600" b="1" dirty="0" smtClean="0"/>
              <a:t>Crowding phenomenon</a:t>
            </a:r>
          </a:p>
          <a:p>
            <a:pPr>
              <a:buNone/>
            </a:pPr>
            <a:r>
              <a:rPr lang="en-GB" dirty="0" smtClean="0"/>
              <a:t>    There is difficulty in distinguishing </a:t>
            </a:r>
            <a:r>
              <a:rPr lang="en-GB" dirty="0" err="1" smtClean="0"/>
              <a:t>optotypes</a:t>
            </a:r>
            <a:r>
              <a:rPr lang="en-GB" dirty="0" smtClean="0"/>
              <a:t> that are close together. VA is better when the patient is presented with single letters rather than a line of letters. </a:t>
            </a:r>
          </a:p>
          <a:p>
            <a:pPr>
              <a:buNone/>
            </a:pPr>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DIAGNOSIS (Contd.)</a:t>
            </a:r>
            <a:endParaRPr lang="en-GB" dirty="0"/>
          </a:p>
        </p:txBody>
      </p:sp>
      <p:sp>
        <p:nvSpPr>
          <p:cNvPr id="3" name="Content Placeholder 2"/>
          <p:cNvSpPr>
            <a:spLocks noGrp="1"/>
          </p:cNvSpPr>
          <p:nvPr>
            <p:ph sz="half" idx="1"/>
          </p:nvPr>
        </p:nvSpPr>
        <p:spPr/>
        <p:txBody>
          <a:bodyPr>
            <a:normAutofit fontScale="70000" lnSpcReduction="20000"/>
          </a:bodyPr>
          <a:lstStyle/>
          <a:p>
            <a:r>
              <a:rPr lang="en-GB" sz="4000" b="1" dirty="0" smtClean="0"/>
              <a:t>Contrast sensitivity</a:t>
            </a:r>
          </a:p>
          <a:p>
            <a:pPr>
              <a:buNone/>
            </a:pPr>
            <a:r>
              <a:rPr lang="en-GB" dirty="0" smtClean="0"/>
              <a:t>     Strabismic and anisometropic amblyopic eyes have marked losses of threshold contrast sensitivity; this loss increases with the severity of amblyopia. </a:t>
            </a:r>
          </a:p>
          <a:p>
            <a:r>
              <a:rPr lang="en-GB" sz="4000" b="1" dirty="0" smtClean="0"/>
              <a:t>Neutral density filters</a:t>
            </a:r>
          </a:p>
          <a:p>
            <a:pPr>
              <a:buNone/>
            </a:pPr>
            <a:r>
              <a:rPr lang="en-GB" dirty="0" smtClean="0"/>
              <a:t>     Patients with strabismic amblyopia may have better visual acuity or less of a decline of visual acuity when tested with neutral density filters compared to the normal eye. </a:t>
            </a:r>
          </a:p>
          <a:p>
            <a:endParaRPr lang="en-GB" dirty="0"/>
          </a:p>
        </p:txBody>
      </p:sp>
      <p:sp>
        <p:nvSpPr>
          <p:cNvPr id="4" name="Content Placeholder 3"/>
          <p:cNvSpPr>
            <a:spLocks noGrp="1"/>
          </p:cNvSpPr>
          <p:nvPr>
            <p:ph sz="half" idx="2"/>
          </p:nvPr>
        </p:nvSpPr>
        <p:spPr/>
        <p:txBody>
          <a:bodyPr>
            <a:normAutofit fontScale="70000" lnSpcReduction="20000"/>
          </a:bodyPr>
          <a:lstStyle/>
          <a:p>
            <a:r>
              <a:rPr lang="en-GB" sz="4000" b="1" dirty="0" smtClean="0"/>
              <a:t>Binocular function</a:t>
            </a:r>
          </a:p>
          <a:p>
            <a:pPr>
              <a:buNone/>
            </a:pPr>
            <a:r>
              <a:rPr lang="en-GB" dirty="0" smtClean="0"/>
              <a:t>     Amblyopia usually is associated with changes in binocular function or stereopsis. </a:t>
            </a:r>
          </a:p>
          <a:p>
            <a:r>
              <a:rPr lang="en-GB" sz="4000" b="1" dirty="0" smtClean="0"/>
              <a:t>Eccentric fixation</a:t>
            </a:r>
          </a:p>
          <a:p>
            <a:pPr>
              <a:buNone/>
            </a:pPr>
            <a:r>
              <a:rPr lang="en-GB" dirty="0" smtClean="0"/>
              <a:t>     Some patients with amblyopia may consistently fixate with a nonfoveal area of the retina under monocular use of the amblyopic eye, the mechanism of which is unknown. This can be diagnosed by holding a fixation light in the midline in front of the patient and asking them to fixate on it while the normal eye is covered. The reflection of the light will not be centred. </a:t>
            </a:r>
          </a:p>
          <a:p>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43108" y="1000108"/>
            <a:ext cx="4643438" cy="4616648"/>
          </a:xfrm>
          <a:prstGeom prst="rect">
            <a:avLst/>
          </a:prstGeom>
        </p:spPr>
        <p:txBody>
          <a:bodyPr wrap="square">
            <a:spAutoFit/>
          </a:bodyPr>
          <a:lstStyle/>
          <a:p>
            <a:r>
              <a:rPr lang="en-GB" sz="2400" b="1" dirty="0"/>
              <a:t>Testing in preverbal children</a:t>
            </a:r>
          </a:p>
          <a:p>
            <a:pPr>
              <a:buFont typeface="Arial" pitchFamily="34" charset="0"/>
              <a:buChar char="•"/>
            </a:pPr>
            <a:endParaRPr lang="en-GB" dirty="0" smtClean="0"/>
          </a:p>
          <a:p>
            <a:pPr>
              <a:buFont typeface="Arial" pitchFamily="34" charset="0"/>
              <a:buChar char="•"/>
            </a:pPr>
            <a:endParaRPr lang="en-GB" dirty="0"/>
          </a:p>
          <a:p>
            <a:pPr>
              <a:buFont typeface="Arial" pitchFamily="34" charset="0"/>
              <a:buChar char="•"/>
            </a:pPr>
            <a:endParaRPr lang="en-GB" dirty="0" smtClean="0"/>
          </a:p>
          <a:p>
            <a:pPr>
              <a:buFont typeface="Arial" pitchFamily="34" charset="0"/>
              <a:buChar char="•"/>
            </a:pPr>
            <a:r>
              <a:rPr lang="en-GB" sz="2400" dirty="0" smtClean="0"/>
              <a:t>Cover/Uncover  test.</a:t>
            </a:r>
            <a:endParaRPr lang="en-GB" sz="2400" dirty="0"/>
          </a:p>
          <a:p>
            <a:pPr>
              <a:buFont typeface="Arial" pitchFamily="34" charset="0"/>
              <a:buChar char="•"/>
            </a:pPr>
            <a:r>
              <a:rPr lang="en-GB" sz="2400" dirty="0"/>
              <a:t>Fixation preference may be assessed, especially when strabismus is present.</a:t>
            </a:r>
          </a:p>
          <a:p>
            <a:pPr>
              <a:buFont typeface="Arial" pitchFamily="34" charset="0"/>
              <a:buChar char="•"/>
            </a:pPr>
            <a:r>
              <a:rPr lang="en-GB" sz="2400" dirty="0"/>
              <a:t>Induced </a:t>
            </a:r>
            <a:r>
              <a:rPr lang="en-GB" sz="2400" dirty="0" err="1"/>
              <a:t>tropia</a:t>
            </a:r>
            <a:r>
              <a:rPr lang="en-GB" sz="2400" dirty="0"/>
              <a:t> test may be performed by holding a 10-prism </a:t>
            </a:r>
            <a:r>
              <a:rPr lang="en-GB" sz="2400" dirty="0" err="1"/>
              <a:t>diopter</a:t>
            </a:r>
            <a:r>
              <a:rPr lang="en-GB" sz="2400" dirty="0"/>
              <a:t> before one eye in cases of an </a:t>
            </a:r>
            <a:r>
              <a:rPr lang="en-GB" sz="2400" dirty="0" err="1"/>
              <a:t>orthophoria</a:t>
            </a:r>
            <a:r>
              <a:rPr lang="en-GB" sz="2400" dirty="0"/>
              <a:t> or a </a:t>
            </a:r>
            <a:r>
              <a:rPr lang="en-GB" sz="2400" dirty="0" err="1"/>
              <a:t>microtropia</a:t>
            </a:r>
            <a:r>
              <a:rPr lang="en-GB" sz="2400" dirty="0"/>
              <a:t>.</a:t>
            </a:r>
          </a:p>
          <a:p>
            <a:pPr>
              <a:buFont typeface="Arial" pitchFamily="34" charset="0"/>
              <a:buChar char="•"/>
            </a:pPr>
            <a:r>
              <a:rPr lang="en-GB" sz="2400" dirty="0" smtClean="0"/>
              <a:t>Cross-fixation</a:t>
            </a:r>
            <a:endParaRPr lang="en-GB"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TREATMENT</a:t>
            </a:r>
            <a:endParaRPr lang="en-GB" dirty="0"/>
          </a:p>
        </p:txBody>
      </p:sp>
      <p:sp>
        <p:nvSpPr>
          <p:cNvPr id="3" name="Rectangle 2"/>
          <p:cNvSpPr/>
          <p:nvPr/>
        </p:nvSpPr>
        <p:spPr>
          <a:xfrm>
            <a:off x="571472" y="1785926"/>
            <a:ext cx="7429552" cy="4893647"/>
          </a:xfrm>
          <a:prstGeom prst="rect">
            <a:avLst/>
          </a:prstGeom>
        </p:spPr>
        <p:txBody>
          <a:bodyPr wrap="square">
            <a:spAutoFit/>
          </a:bodyPr>
          <a:lstStyle/>
          <a:p>
            <a:pPr algn="ctr"/>
            <a:r>
              <a:rPr lang="en-GB" sz="4000" b="1" dirty="0"/>
              <a:t>Refraction</a:t>
            </a:r>
          </a:p>
          <a:p>
            <a:pPr algn="ctr"/>
            <a:r>
              <a:rPr lang="en-GB" sz="2400" dirty="0" err="1"/>
              <a:t>Cycloplegic</a:t>
            </a:r>
            <a:r>
              <a:rPr lang="en-GB" sz="2400" dirty="0"/>
              <a:t> refraction must be performed on all patients, using </a:t>
            </a:r>
            <a:r>
              <a:rPr lang="en-GB" sz="2400" dirty="0" err="1"/>
              <a:t>retinoscopy</a:t>
            </a:r>
            <a:r>
              <a:rPr lang="en-GB" sz="2400" dirty="0"/>
              <a:t> to obtain an objective refraction. </a:t>
            </a:r>
            <a:endParaRPr lang="en-GB" sz="2400" dirty="0" smtClean="0"/>
          </a:p>
          <a:p>
            <a:pPr algn="ctr"/>
            <a:r>
              <a:rPr lang="en-GB" sz="4000" b="1" dirty="0" smtClean="0"/>
              <a:t>Occlusion therapy/Patching</a:t>
            </a:r>
          </a:p>
          <a:p>
            <a:pPr algn="ctr"/>
            <a:r>
              <a:rPr lang="en-GB" sz="2400" dirty="0" smtClean="0"/>
              <a:t>Rule-One week/Year of age</a:t>
            </a:r>
          </a:p>
          <a:p>
            <a:pPr algn="ctr">
              <a:buFont typeface="Wingdings" pitchFamily="2" charset="2"/>
              <a:buChar char="q"/>
            </a:pPr>
            <a:r>
              <a:rPr lang="en-GB" sz="2400" dirty="0" smtClean="0"/>
              <a:t>Full time  </a:t>
            </a:r>
          </a:p>
          <a:p>
            <a:pPr algn="ctr">
              <a:buFont typeface="Wingdings" pitchFamily="2" charset="2"/>
              <a:buChar char="q"/>
            </a:pPr>
            <a:r>
              <a:rPr lang="en-GB" sz="2400" dirty="0" smtClean="0"/>
              <a:t>Part time</a:t>
            </a:r>
            <a:endParaRPr lang="en-GB" sz="4000" dirty="0" smtClean="0"/>
          </a:p>
          <a:p>
            <a:pPr algn="ctr"/>
            <a:r>
              <a:rPr lang="en-GB" sz="4000" b="1" dirty="0" smtClean="0"/>
              <a:t>Referral</a:t>
            </a:r>
            <a:endParaRPr lang="en-GB" sz="4000" b="1" dirty="0"/>
          </a:p>
          <a:p>
            <a:pPr algn="ctr"/>
            <a:r>
              <a:rPr lang="en-GB" sz="2400" dirty="0"/>
              <a:t>Perform a full eye examination to rule out ocular pathology. </a:t>
            </a:r>
          </a:p>
        </p:txBody>
      </p:sp>
    </p:spTree>
  </p:cSld>
  <p:clrMapOvr>
    <a:masterClrMapping/>
  </p:clrMapOvr>
  <p:transition>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latin typeface="Algerian" pitchFamily="82" charset="0"/>
              </a:rPr>
              <a:t>STRABISMUS</a:t>
            </a:r>
            <a:r>
              <a:rPr lang="en-GB" dirty="0" smtClean="0"/>
              <a:t> (DEFN.)</a:t>
            </a:r>
            <a:endParaRPr lang="en-GB" dirty="0"/>
          </a:p>
        </p:txBody>
      </p:sp>
      <p:sp>
        <p:nvSpPr>
          <p:cNvPr id="4" name="Content Placeholder 3"/>
          <p:cNvSpPr>
            <a:spLocks noGrp="1"/>
          </p:cNvSpPr>
          <p:nvPr>
            <p:ph idx="1"/>
          </p:nvPr>
        </p:nvSpPr>
        <p:sp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p:spPr>
        <p:txBody>
          <a:bodyPr>
            <a:normAutofit/>
          </a:bodyPr>
          <a:lstStyle/>
          <a:p>
            <a:r>
              <a:rPr lang="en-GB" sz="3200" dirty="0" smtClean="0"/>
              <a:t>A visual defect in which one eye cannot focus with the other on an object because of imbalance of the eye muscles.</a:t>
            </a:r>
          </a:p>
          <a:p>
            <a:pPr>
              <a:buNone/>
            </a:pPr>
            <a:endParaRPr lang="en-GB" sz="3200" dirty="0" smtClean="0"/>
          </a:p>
          <a:p>
            <a:r>
              <a:rPr lang="en-GB" sz="3200" dirty="0" smtClean="0"/>
              <a:t>A mis-alignment of the visual axes of the two eyes</a:t>
            </a:r>
          </a:p>
          <a:p>
            <a:endParaRPr lang="en-GB" sz="3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CLASSIFICATION</a:t>
            </a:r>
            <a:endParaRPr lang="en-GB" dirty="0"/>
          </a:p>
        </p:txBody>
      </p:sp>
      <p:sp>
        <p:nvSpPr>
          <p:cNvPr id="3" name="Content Placeholder 2"/>
          <p:cNvSpPr>
            <a:spLocks noGrp="1"/>
          </p:cNvSpPr>
          <p:nvPr>
            <p:ph idx="1"/>
          </p:nvPr>
        </p:nvSpPr>
        <p:spPr/>
        <p:txBody>
          <a:bodyPr/>
          <a:lstStyle/>
          <a:p>
            <a:pPr marL="571500" indent="-571500">
              <a:buAutoNum type="romanUcPeriod"/>
            </a:pPr>
            <a:r>
              <a:rPr lang="en-GB" dirty="0" smtClean="0"/>
              <a:t>Apparent Squint (</a:t>
            </a:r>
            <a:r>
              <a:rPr lang="en-GB" dirty="0" err="1" smtClean="0"/>
              <a:t>Pseudostrabismus</a:t>
            </a:r>
            <a:r>
              <a:rPr lang="en-GB" dirty="0" smtClean="0"/>
              <a:t>)</a:t>
            </a:r>
          </a:p>
          <a:p>
            <a:pPr marL="571500" indent="-571500">
              <a:buAutoNum type="romanUcPeriod"/>
            </a:pPr>
            <a:r>
              <a:rPr lang="en-GB" dirty="0" smtClean="0"/>
              <a:t>Latent squint (</a:t>
            </a:r>
            <a:r>
              <a:rPr lang="en-GB" dirty="0" err="1" smtClean="0"/>
              <a:t>Heterophoria</a:t>
            </a:r>
            <a:r>
              <a:rPr lang="en-GB" dirty="0" smtClean="0"/>
              <a:t>)</a:t>
            </a:r>
          </a:p>
          <a:p>
            <a:pPr marL="571500" indent="-571500">
              <a:buAutoNum type="romanUcPeriod"/>
            </a:pPr>
            <a:r>
              <a:rPr lang="en-GB" dirty="0" smtClean="0"/>
              <a:t>Manifest squint (</a:t>
            </a:r>
            <a:r>
              <a:rPr lang="en-GB" dirty="0" err="1" smtClean="0"/>
              <a:t>Heterotropia</a:t>
            </a:r>
            <a:r>
              <a:rPr lang="en-GB" dirty="0" smtClean="0"/>
              <a:t>)</a:t>
            </a:r>
          </a:p>
          <a:p>
            <a:pPr marL="571500" indent="-571500">
              <a:buNone/>
            </a:pPr>
            <a:r>
              <a:rPr lang="en-GB" dirty="0" smtClean="0"/>
              <a:t>       a. Concomitant</a:t>
            </a:r>
          </a:p>
          <a:p>
            <a:pPr marL="571500" indent="-571500">
              <a:buNone/>
            </a:pPr>
            <a:r>
              <a:rPr lang="en-GB" dirty="0" smtClean="0"/>
              <a:t>       b. </a:t>
            </a:r>
            <a:r>
              <a:rPr lang="en-GB" dirty="0" err="1" smtClean="0"/>
              <a:t>Inconcomitant</a:t>
            </a:r>
            <a:r>
              <a:rPr lang="en-GB" dirty="0" smtClean="0"/>
              <a:t> (paralytic, A &amp;V patterns, Restrictive squint)</a:t>
            </a:r>
          </a:p>
          <a:p>
            <a:pPr marL="571500" indent="-571500">
              <a:buNone/>
            </a:pPr>
            <a:endParaRPr lang="en-GB"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err="1" smtClean="0"/>
              <a:t>Pseudostrabismus</a:t>
            </a:r>
            <a:endParaRPr lang="en-GB" dirty="0"/>
          </a:p>
        </p:txBody>
      </p:sp>
      <p:sp>
        <p:nvSpPr>
          <p:cNvPr id="3" name="Content Placeholder 2"/>
          <p:cNvSpPr>
            <a:spLocks noGrp="1"/>
          </p:cNvSpPr>
          <p:nvPr>
            <p:ph sz="half" idx="1"/>
          </p:nvPr>
        </p:nvSpPr>
        <p:spPr/>
        <p:txBody>
          <a:bodyPr/>
          <a:lstStyle/>
          <a:p>
            <a:r>
              <a:rPr lang="en-GB" dirty="0" err="1" smtClean="0"/>
              <a:t>Pseudoexotropia</a:t>
            </a:r>
            <a:endParaRPr lang="en-GB" dirty="0" smtClean="0"/>
          </a:p>
          <a:p>
            <a:pPr>
              <a:buNone/>
            </a:pPr>
            <a:r>
              <a:rPr lang="en-GB" dirty="0" smtClean="0"/>
              <a:t>    </a:t>
            </a:r>
            <a:r>
              <a:rPr lang="en-GB" dirty="0" err="1" smtClean="0"/>
              <a:t>Hypertelorism</a:t>
            </a:r>
            <a:endParaRPr lang="en-GB" dirty="0"/>
          </a:p>
        </p:txBody>
      </p:sp>
      <p:sp>
        <p:nvSpPr>
          <p:cNvPr id="4" name="Content Placeholder 3"/>
          <p:cNvSpPr>
            <a:spLocks noGrp="1"/>
          </p:cNvSpPr>
          <p:nvPr>
            <p:ph sz="half" idx="2"/>
          </p:nvPr>
        </p:nvSpPr>
        <p:spPr/>
        <p:txBody>
          <a:bodyPr/>
          <a:lstStyle/>
          <a:p>
            <a:r>
              <a:rPr lang="en-GB" dirty="0" err="1" smtClean="0"/>
              <a:t>Pseudoesotropia</a:t>
            </a:r>
            <a:endParaRPr lang="en-GB" dirty="0" smtClean="0"/>
          </a:p>
          <a:p>
            <a:pPr>
              <a:buNone/>
            </a:pPr>
            <a:r>
              <a:rPr lang="en-GB" dirty="0" smtClean="0"/>
              <a:t>    Prominent </a:t>
            </a:r>
            <a:r>
              <a:rPr lang="en-GB" dirty="0" err="1" smtClean="0"/>
              <a:t>epicanthal</a:t>
            </a:r>
            <a:r>
              <a:rPr lang="en-GB" dirty="0" smtClean="0"/>
              <a:t> </a:t>
            </a:r>
            <a:r>
              <a:rPr lang="en-GB" dirty="0" smtClean="0"/>
              <a:t>  folds</a:t>
            </a:r>
            <a:endParaRPr lang="en-GB"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C000"/>
          </a:solidFill>
        </p:spPr>
        <p:txBody>
          <a:bodyPr/>
          <a:lstStyle/>
          <a:p>
            <a:pPr algn="ctr"/>
            <a:r>
              <a:rPr lang="en-GB" dirty="0" smtClean="0"/>
              <a:t>HETEROPHORIAS</a:t>
            </a:r>
            <a:endParaRPr lang="en-GB" dirty="0"/>
          </a:p>
        </p:txBody>
      </p:sp>
      <p:sp>
        <p:nvSpPr>
          <p:cNvPr id="3" name="Text Placeholder 2"/>
          <p:cNvSpPr>
            <a:spLocks noGrp="1"/>
          </p:cNvSpPr>
          <p:nvPr>
            <p:ph type="body" idx="2"/>
          </p:nvPr>
        </p:nvSpPr>
        <p:spPr/>
        <p:txBody>
          <a:bodyPr>
            <a:normAutofit lnSpcReduction="10000"/>
          </a:bodyPr>
          <a:lstStyle/>
          <a:p>
            <a:r>
              <a:rPr lang="en-GB" sz="3600" dirty="0" smtClean="0">
                <a:solidFill>
                  <a:srgbClr val="FF0000"/>
                </a:solidFill>
              </a:rPr>
              <a:t>CAUSES</a:t>
            </a:r>
          </a:p>
          <a:p>
            <a:pPr>
              <a:buFont typeface="Wingdings" pitchFamily="2" charset="2"/>
              <a:buChar char="Ø"/>
            </a:pPr>
            <a:r>
              <a:rPr lang="en-GB" sz="2000" dirty="0" smtClean="0"/>
              <a:t>ORBITAL </a:t>
            </a:r>
            <a:r>
              <a:rPr lang="en-GB" sz="2000" dirty="0" smtClean="0"/>
              <a:t>  ASYMMETRY</a:t>
            </a:r>
            <a:endParaRPr lang="en-GB" sz="2000" dirty="0" smtClean="0"/>
          </a:p>
          <a:p>
            <a:pPr>
              <a:buFont typeface="Wingdings" pitchFamily="2" charset="2"/>
              <a:buChar char="Ø"/>
            </a:pPr>
            <a:r>
              <a:rPr lang="en-GB" sz="2000" dirty="0" smtClean="0"/>
              <a:t>ABNORMAL IPD</a:t>
            </a:r>
          </a:p>
          <a:p>
            <a:pPr>
              <a:buFont typeface="Wingdings" pitchFamily="2" charset="2"/>
              <a:buChar char="Ø"/>
            </a:pPr>
            <a:r>
              <a:rPr lang="en-GB" sz="2000" dirty="0" smtClean="0"/>
              <a:t>FAULTY INSERTION OF EOM</a:t>
            </a:r>
          </a:p>
          <a:p>
            <a:pPr>
              <a:buFont typeface="Wingdings" pitchFamily="2" charset="2"/>
              <a:buChar char="Ø"/>
            </a:pPr>
            <a:r>
              <a:rPr lang="en-GB" sz="2000" dirty="0" smtClean="0"/>
              <a:t>EOM WEAKNESS</a:t>
            </a:r>
          </a:p>
          <a:p>
            <a:pPr>
              <a:buFont typeface="Wingdings" pitchFamily="2" charset="2"/>
              <a:buChar char="Ø"/>
            </a:pPr>
            <a:r>
              <a:rPr lang="en-GB" sz="2000" dirty="0" smtClean="0"/>
              <a:t>MALPOSITION OF      MACULA IN RELATION TO THE OPTICAL AXIS</a:t>
            </a:r>
          </a:p>
          <a:p>
            <a:pPr>
              <a:buFont typeface="Wingdings" pitchFamily="2" charset="2"/>
              <a:buChar char="Ø"/>
            </a:pPr>
            <a:r>
              <a:rPr lang="en-GB" sz="2000" dirty="0" smtClean="0"/>
              <a:t>INCREASED ACCOMMODATION</a:t>
            </a:r>
            <a:endParaRPr lang="en-GB" sz="2000" dirty="0"/>
          </a:p>
        </p:txBody>
      </p:sp>
      <p:sp>
        <p:nvSpPr>
          <p:cNvPr id="4" name="Content Placeholder 3"/>
          <p:cNvSpPr>
            <a:spLocks noGrp="1"/>
          </p:cNvSpPr>
          <p:nvPr>
            <p:ph sz="half" idx="1"/>
          </p:nvPr>
        </p:nvSpPr>
        <p:spPr/>
        <p:txBody>
          <a:bodyPr/>
          <a:lstStyle/>
          <a:p>
            <a:r>
              <a:rPr lang="en-GB" dirty="0" smtClean="0">
                <a:solidFill>
                  <a:srgbClr val="FF0000"/>
                </a:solidFill>
              </a:rPr>
              <a:t>INVESTIGATION</a:t>
            </a:r>
          </a:p>
          <a:p>
            <a:pPr>
              <a:buFont typeface="Wingdings" pitchFamily="2" charset="2"/>
              <a:buChar char="Ø"/>
            </a:pPr>
            <a:r>
              <a:rPr lang="en-GB" dirty="0" smtClean="0"/>
              <a:t>VA/REFRACTION</a:t>
            </a:r>
          </a:p>
          <a:p>
            <a:pPr>
              <a:buFont typeface="Wingdings" pitchFamily="2" charset="2"/>
              <a:buChar char="Ø"/>
            </a:pPr>
            <a:r>
              <a:rPr lang="en-GB" dirty="0" smtClean="0"/>
              <a:t>COVER/UNCOVER TEST</a:t>
            </a:r>
          </a:p>
          <a:p>
            <a:pPr>
              <a:buFont typeface="Wingdings" pitchFamily="2" charset="2"/>
              <a:buChar char="Ø"/>
            </a:pPr>
            <a:r>
              <a:rPr lang="en-GB" dirty="0" smtClean="0"/>
              <a:t>PRISM COVER TEST</a:t>
            </a:r>
          </a:p>
          <a:p>
            <a:pPr>
              <a:buFont typeface="Wingdings" pitchFamily="2" charset="2"/>
              <a:buChar char="Ø"/>
            </a:pPr>
            <a:r>
              <a:rPr lang="en-GB" dirty="0" smtClean="0"/>
              <a:t>MADDOX ROD TEST</a:t>
            </a:r>
          </a:p>
          <a:p>
            <a:pPr>
              <a:buFont typeface="Wingdings" pitchFamily="2" charset="2"/>
              <a:buChar char="Ø"/>
            </a:pPr>
            <a:endParaRPr lang="en-GB" dirty="0">
              <a:solidFill>
                <a:srgbClr val="FF000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CONCOMITANT STRABISMUS</a:t>
            </a:r>
            <a:endParaRPr lang="en-GB" dirty="0"/>
          </a:p>
        </p:txBody>
      </p:sp>
      <p:sp>
        <p:nvSpPr>
          <p:cNvPr id="3" name="Content Placeholder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a:bodyPr>
          <a:lstStyle/>
          <a:p>
            <a:r>
              <a:rPr lang="en-GB" sz="4000" dirty="0" smtClean="0"/>
              <a:t>A manifest squint in which the amount of deviation is constant in all directions of gaze</a:t>
            </a:r>
            <a:endParaRPr lang="en-GB" sz="4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1600200"/>
            <a:ext cx="8229600" cy="4525963"/>
          </a:xfrm>
        </p:spPr>
        <p:txBody>
          <a:bodyPr>
            <a:normAutofit/>
          </a:bodyPr>
          <a:lstStyle/>
          <a:p>
            <a:r>
              <a:rPr lang="en-GB" sz="4800" dirty="0"/>
              <a:t>Amblyopia refers to a decrease of vision, either unilaterally or bilaterally, for which no </a:t>
            </a:r>
            <a:r>
              <a:rPr lang="en-GB" sz="4800" dirty="0" smtClean="0"/>
              <a:t>anatomical cause </a:t>
            </a:r>
            <a:r>
              <a:rPr lang="en-GB" sz="4800" dirty="0"/>
              <a:t>can be </a:t>
            </a:r>
            <a:r>
              <a:rPr lang="en-GB" sz="4800" dirty="0" smtClean="0"/>
              <a:t>found.</a:t>
            </a:r>
          </a:p>
          <a:p>
            <a:pPr>
              <a:buNone/>
            </a:pPr>
            <a:endParaRPr lang="en-GB" sz="4800" dirty="0"/>
          </a:p>
          <a:p>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GB" sz="4000" b="1" dirty="0" smtClean="0">
                <a:solidFill>
                  <a:schemeClr val="accent6">
                    <a:lumMod val="50000"/>
                  </a:schemeClr>
                </a:solidFill>
              </a:rPr>
              <a:t>CAUSES OF CONCOMITANT STRABISMUS</a:t>
            </a:r>
            <a:endParaRPr lang="en-GB" sz="4000" b="1" dirty="0">
              <a:solidFill>
                <a:schemeClr val="accent6">
                  <a:lumMod val="50000"/>
                </a:schemeClr>
              </a:solidFill>
            </a:endParaRPr>
          </a:p>
        </p:txBody>
      </p:sp>
      <p:sp>
        <p:nvSpPr>
          <p:cNvPr id="3" name="Content Placeholder 2"/>
          <p:cNvSpPr>
            <a:spLocks noGrp="1"/>
          </p:cNvSpPr>
          <p:nvPr>
            <p:ph idx="1"/>
          </p:nvPr>
        </p:nvSpPr>
        <p:spPr/>
        <p:txBody>
          <a:bodyPr/>
          <a:lstStyle/>
          <a:p>
            <a:r>
              <a:rPr lang="en-GB" dirty="0" smtClean="0">
                <a:solidFill>
                  <a:schemeClr val="accent6">
                    <a:lumMod val="50000"/>
                  </a:schemeClr>
                </a:solidFill>
              </a:rPr>
              <a:t>Sensory causes: </a:t>
            </a:r>
            <a:r>
              <a:rPr lang="en-GB" dirty="0" smtClean="0"/>
              <a:t>Refractory errors, prolonged use of incorrect spectacles, media opacities, </a:t>
            </a:r>
            <a:r>
              <a:rPr lang="en-GB" dirty="0" err="1" smtClean="0"/>
              <a:t>neuroretinal</a:t>
            </a:r>
            <a:r>
              <a:rPr lang="en-GB" dirty="0" smtClean="0"/>
              <a:t> </a:t>
            </a:r>
            <a:r>
              <a:rPr lang="en-GB" dirty="0" err="1" smtClean="0"/>
              <a:t>dxs</a:t>
            </a:r>
            <a:r>
              <a:rPr lang="en-GB" dirty="0" smtClean="0"/>
              <a:t>.</a:t>
            </a:r>
          </a:p>
          <a:p>
            <a:pPr>
              <a:buNone/>
            </a:pPr>
            <a:endParaRPr lang="en-GB" dirty="0" smtClean="0"/>
          </a:p>
          <a:p>
            <a:r>
              <a:rPr lang="en-GB" dirty="0" smtClean="0">
                <a:solidFill>
                  <a:schemeClr val="accent6">
                    <a:lumMod val="50000"/>
                  </a:schemeClr>
                </a:solidFill>
              </a:rPr>
              <a:t>Motor causes:</a:t>
            </a:r>
            <a:r>
              <a:rPr lang="en-GB" dirty="0" smtClean="0"/>
              <a:t> Malformed orbits, EOM disorders</a:t>
            </a:r>
          </a:p>
          <a:p>
            <a:pPr>
              <a:buNone/>
            </a:pPr>
            <a:endParaRPr lang="en-GB" dirty="0" smtClean="0"/>
          </a:p>
          <a:p>
            <a:r>
              <a:rPr lang="en-GB" dirty="0" smtClean="0">
                <a:solidFill>
                  <a:schemeClr val="accent6">
                    <a:lumMod val="50000"/>
                  </a:schemeClr>
                </a:solidFill>
              </a:rPr>
              <a:t>Central causes:</a:t>
            </a:r>
            <a:r>
              <a:rPr lang="en-GB" dirty="0" smtClean="0"/>
              <a:t> Fusional deficiencies, Cortical deficiencies</a:t>
            </a:r>
          </a:p>
          <a:p>
            <a:endParaRPr lang="en-GB"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blipFill>
            <a:blip r:embed="rId2"/>
            <a:tile tx="0" ty="0" sx="100000" sy="100000" flip="none" algn="tl"/>
          </a:blipFill>
          <a:effectLst>
            <a:glow rad="101600">
              <a:schemeClr val="accent5">
                <a:satMod val="175000"/>
                <a:alpha val="40000"/>
              </a:schemeClr>
            </a:glow>
          </a:effectLst>
        </p:spPr>
        <p:txBody>
          <a:bodyPr/>
          <a:lstStyle/>
          <a:p>
            <a:pPr algn="ctr"/>
            <a:r>
              <a:rPr lang="en-GB" dirty="0" smtClean="0">
                <a:latin typeface="Aharoni" pitchFamily="2" charset="-79"/>
                <a:cs typeface="Aharoni" pitchFamily="2" charset="-79"/>
              </a:rPr>
              <a:t>TYPES</a:t>
            </a:r>
            <a:endParaRPr lang="en-GB" dirty="0">
              <a:latin typeface="Aharoni" pitchFamily="2" charset="-79"/>
              <a:cs typeface="Aharoni" pitchFamily="2" charset="-79"/>
            </a:endParaRPr>
          </a:p>
        </p:txBody>
      </p:sp>
      <p:sp>
        <p:nvSpPr>
          <p:cNvPr id="7" name="Content Placeholder 6"/>
          <p:cNvSpPr>
            <a:spLocks noGrp="1"/>
          </p:cNvSpPr>
          <p:nvPr>
            <p:ph sz="half" idx="1"/>
          </p:nvPr>
        </p:nvSpPr>
        <p:spPr>
          <a:blipFill>
            <a:blip r:embed="rId3"/>
            <a:tile tx="0" ty="0" sx="100000" sy="100000" flip="none" algn="tl"/>
          </a:blipFill>
        </p:spPr>
        <p:txBody>
          <a:bodyPr/>
          <a:lstStyle/>
          <a:p>
            <a:r>
              <a:rPr lang="en-GB" dirty="0" smtClean="0">
                <a:latin typeface="Arial Black" pitchFamily="34" charset="0"/>
              </a:rPr>
              <a:t>EXOTROPIA</a:t>
            </a:r>
          </a:p>
          <a:p>
            <a:pPr>
              <a:buNone/>
            </a:pPr>
            <a:endParaRPr lang="en-GB" dirty="0" smtClean="0">
              <a:latin typeface="Arial Black" pitchFamily="34" charset="0"/>
            </a:endParaRPr>
          </a:p>
          <a:p>
            <a:r>
              <a:rPr lang="en-GB" dirty="0" smtClean="0">
                <a:latin typeface="Arial Black" pitchFamily="34" charset="0"/>
              </a:rPr>
              <a:t>ESOTROPIA</a:t>
            </a:r>
            <a:endParaRPr lang="en-GB" dirty="0">
              <a:latin typeface="Arial Black" pitchFamily="34" charset="0"/>
            </a:endParaRPr>
          </a:p>
        </p:txBody>
      </p:sp>
      <p:sp>
        <p:nvSpPr>
          <p:cNvPr id="8" name="Content Placeholder 7"/>
          <p:cNvSpPr>
            <a:spLocks noGrp="1"/>
          </p:cNvSpPr>
          <p:nvPr>
            <p:ph sz="half" idx="2"/>
          </p:nvPr>
        </p:nvSpPr>
        <p:spPr>
          <a:blipFill>
            <a:blip r:embed="rId3"/>
            <a:tile tx="0" ty="0" sx="100000" sy="100000" flip="none" algn="tl"/>
          </a:blipFill>
        </p:spPr>
        <p:txBody>
          <a:bodyPr/>
          <a:lstStyle/>
          <a:p>
            <a:r>
              <a:rPr lang="en-GB" dirty="0" smtClean="0">
                <a:latin typeface="Arial Black" pitchFamily="34" charset="0"/>
              </a:rPr>
              <a:t>HYPERTROPIA</a:t>
            </a:r>
          </a:p>
          <a:p>
            <a:pPr>
              <a:buNone/>
            </a:pPr>
            <a:endParaRPr lang="en-GB" dirty="0" smtClean="0">
              <a:latin typeface="Arial Black" pitchFamily="34" charset="0"/>
            </a:endParaRPr>
          </a:p>
          <a:p>
            <a:r>
              <a:rPr lang="en-GB" dirty="0" smtClean="0">
                <a:latin typeface="Arial Black" pitchFamily="34" charset="0"/>
              </a:rPr>
              <a:t>HYPOTROPIA</a:t>
            </a:r>
            <a:endParaRPr lang="en-GB" dirty="0">
              <a:latin typeface="Arial Black"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sz="3200" dirty="0" smtClean="0"/>
              <a:t>1. Infantile </a:t>
            </a:r>
            <a:r>
              <a:rPr lang="en-GB" sz="3200" dirty="0" err="1" smtClean="0"/>
              <a:t>esotropias</a:t>
            </a:r>
            <a:endParaRPr lang="en-GB" sz="3200" dirty="0"/>
          </a:p>
        </p:txBody>
      </p:sp>
      <p:sp>
        <p:nvSpPr>
          <p:cNvPr id="3" name="Content Placeholder 2"/>
          <p:cNvSpPr>
            <a:spLocks noGrp="1"/>
          </p:cNvSpPr>
          <p:nvPr>
            <p:ph sz="half" idx="1"/>
          </p:nvPr>
        </p:nvSpPr>
        <p:spPr/>
        <p:txBody>
          <a:bodyPr>
            <a:normAutofit/>
          </a:bodyPr>
          <a:lstStyle/>
          <a:p>
            <a:pPr>
              <a:buNone/>
            </a:pPr>
            <a:r>
              <a:rPr lang="en-GB" sz="3200" dirty="0" smtClean="0">
                <a:solidFill>
                  <a:srgbClr val="7030A0"/>
                </a:solidFill>
              </a:rPr>
              <a:t>2. Accommodative </a:t>
            </a:r>
            <a:r>
              <a:rPr lang="en-GB" sz="3200" dirty="0" err="1" smtClean="0">
                <a:solidFill>
                  <a:srgbClr val="7030A0"/>
                </a:solidFill>
              </a:rPr>
              <a:t>Esotropia</a:t>
            </a:r>
            <a:endParaRPr lang="en-GB" sz="3200" dirty="0" smtClean="0">
              <a:solidFill>
                <a:srgbClr val="7030A0"/>
              </a:solidFill>
            </a:endParaRPr>
          </a:p>
          <a:p>
            <a:pPr>
              <a:buFont typeface="Wingdings" pitchFamily="2" charset="2"/>
              <a:buChar char="§"/>
            </a:pPr>
            <a:r>
              <a:rPr lang="en-GB" sz="3200" dirty="0" err="1" smtClean="0">
                <a:solidFill>
                  <a:srgbClr val="7030A0"/>
                </a:solidFill>
              </a:rPr>
              <a:t>Refractve</a:t>
            </a:r>
            <a:endParaRPr lang="en-GB" sz="3200" dirty="0" smtClean="0">
              <a:solidFill>
                <a:srgbClr val="7030A0"/>
              </a:solidFill>
            </a:endParaRPr>
          </a:p>
          <a:p>
            <a:pPr>
              <a:buFont typeface="Wingdings" pitchFamily="2" charset="2"/>
              <a:buChar char="§"/>
            </a:pPr>
            <a:r>
              <a:rPr lang="en-GB" sz="3200" dirty="0" smtClean="0">
                <a:solidFill>
                  <a:srgbClr val="7030A0"/>
                </a:solidFill>
              </a:rPr>
              <a:t>Non-refractive</a:t>
            </a:r>
            <a:endParaRPr lang="en-GB" sz="3200" dirty="0">
              <a:solidFill>
                <a:srgbClr val="7030A0"/>
              </a:solidFill>
            </a:endParaRPr>
          </a:p>
        </p:txBody>
      </p:sp>
      <p:sp>
        <p:nvSpPr>
          <p:cNvPr id="4" name="Content Placeholder 3"/>
          <p:cNvSpPr>
            <a:spLocks noGrp="1"/>
          </p:cNvSpPr>
          <p:nvPr>
            <p:ph sz="half" idx="2"/>
          </p:nvPr>
        </p:nvSpPr>
        <p:spPr/>
        <p:txBody>
          <a:bodyPr>
            <a:normAutofit/>
          </a:bodyPr>
          <a:lstStyle/>
          <a:p>
            <a:pPr>
              <a:buNone/>
            </a:pPr>
            <a:r>
              <a:rPr lang="en-GB" sz="3200" dirty="0" smtClean="0">
                <a:solidFill>
                  <a:srgbClr val="FF0000"/>
                </a:solidFill>
              </a:rPr>
              <a:t>3. Non-accommodative </a:t>
            </a:r>
            <a:r>
              <a:rPr lang="en-GB" sz="3200" dirty="0" err="1" smtClean="0">
                <a:solidFill>
                  <a:srgbClr val="FF0000"/>
                </a:solidFill>
              </a:rPr>
              <a:t>esotropia</a:t>
            </a:r>
            <a:endParaRPr lang="en-GB" sz="3200" dirty="0" smtClean="0">
              <a:solidFill>
                <a:srgbClr val="FF0000"/>
              </a:solidFill>
            </a:endParaRPr>
          </a:p>
          <a:p>
            <a:pPr>
              <a:buFont typeface="Wingdings" pitchFamily="2" charset="2"/>
              <a:buChar char="§"/>
            </a:pPr>
            <a:r>
              <a:rPr lang="en-GB" sz="3200" dirty="0" smtClean="0">
                <a:solidFill>
                  <a:srgbClr val="FF0000"/>
                </a:solidFill>
              </a:rPr>
              <a:t>Stress-induced</a:t>
            </a:r>
          </a:p>
          <a:p>
            <a:pPr>
              <a:buFont typeface="Wingdings" pitchFamily="2" charset="2"/>
              <a:buChar char="§"/>
            </a:pPr>
            <a:r>
              <a:rPr lang="en-GB" sz="3200" dirty="0" smtClean="0">
                <a:solidFill>
                  <a:srgbClr val="FF0000"/>
                </a:solidFill>
              </a:rPr>
              <a:t>Sensory deprivation</a:t>
            </a:r>
          </a:p>
          <a:p>
            <a:pPr>
              <a:buFont typeface="Wingdings" pitchFamily="2" charset="2"/>
              <a:buChar char="§"/>
            </a:pPr>
            <a:r>
              <a:rPr lang="en-GB" sz="3200" dirty="0" smtClean="0">
                <a:solidFill>
                  <a:srgbClr val="FF0000"/>
                </a:solidFill>
              </a:rPr>
              <a:t>CN VI palsy etc. </a:t>
            </a:r>
            <a:endParaRPr lang="en-GB" sz="3200" dirty="0">
              <a:solidFill>
                <a:srgbClr val="FF0000"/>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Infantile </a:t>
            </a:r>
            <a:r>
              <a:rPr lang="en-GB" dirty="0" err="1" smtClean="0"/>
              <a:t>esotropia</a:t>
            </a:r>
            <a:endParaRPr lang="en-GB" dirty="0"/>
          </a:p>
        </p:txBody>
      </p:sp>
      <p:sp>
        <p:nvSpPr>
          <p:cNvPr id="3" name="Content Placeholder 2"/>
          <p:cNvSpPr>
            <a:spLocks noGrp="1"/>
          </p:cNvSpPr>
          <p:nvPr>
            <p:ph idx="1"/>
          </p:nvPr>
        </p:nvSpPr>
        <p:spPr/>
        <p:txBody>
          <a:bodyPr/>
          <a:lstStyle/>
          <a:p>
            <a:r>
              <a:rPr lang="en-GB" dirty="0" smtClean="0"/>
              <a:t>Presents usually within first 6mos of life</a:t>
            </a:r>
          </a:p>
          <a:p>
            <a:r>
              <a:rPr lang="en-GB" dirty="0" smtClean="0"/>
              <a:t>Usually alternating</a:t>
            </a:r>
          </a:p>
          <a:p>
            <a:r>
              <a:rPr lang="en-GB" dirty="0" smtClean="0"/>
              <a:t>Error is usually normal for the age of patient, +1 -+1.50.00DS</a:t>
            </a:r>
          </a:p>
          <a:p>
            <a:r>
              <a:rPr lang="en-GB" dirty="0" smtClean="0"/>
              <a:t>Correct significant refractive errors and amblyopia</a:t>
            </a:r>
          </a:p>
          <a:p>
            <a:r>
              <a:rPr lang="en-GB" dirty="0" smtClean="0"/>
              <a:t>Surgery</a:t>
            </a:r>
            <a:endParaRPr lang="en-GB"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Accommodative </a:t>
            </a:r>
            <a:r>
              <a:rPr lang="en-GB" dirty="0" err="1" smtClean="0"/>
              <a:t>Esotropia</a:t>
            </a:r>
            <a:endParaRPr lang="en-GB" dirty="0"/>
          </a:p>
        </p:txBody>
      </p:sp>
      <p:sp>
        <p:nvSpPr>
          <p:cNvPr id="3" name="Content Placeholder 2"/>
          <p:cNvSpPr>
            <a:spLocks noGrp="1"/>
          </p:cNvSpPr>
          <p:nvPr>
            <p:ph idx="1"/>
          </p:nvPr>
        </p:nvSpPr>
        <p:spPr/>
        <p:txBody>
          <a:bodyPr/>
          <a:lstStyle/>
          <a:p>
            <a:r>
              <a:rPr lang="en-GB" dirty="0" smtClean="0"/>
              <a:t>Refractive : 6mos-7yrs. </a:t>
            </a:r>
            <a:r>
              <a:rPr lang="en-GB" dirty="0" err="1" smtClean="0"/>
              <a:t>Hypermetrope</a:t>
            </a:r>
            <a:r>
              <a:rPr lang="en-GB" dirty="0" smtClean="0"/>
              <a:t>, +3 - +7. correct deviation with specs</a:t>
            </a:r>
          </a:p>
          <a:p>
            <a:r>
              <a:rPr lang="en-GB" dirty="0" smtClean="0"/>
              <a:t>Non-refractive: </a:t>
            </a:r>
            <a:r>
              <a:rPr lang="en-GB" dirty="0" err="1" smtClean="0"/>
              <a:t>Esotrop</a:t>
            </a:r>
            <a:r>
              <a:rPr lang="en-GB" dirty="0" smtClean="0"/>
              <a:t> </a:t>
            </a:r>
            <a:r>
              <a:rPr lang="en-GB" dirty="0" err="1" smtClean="0"/>
              <a:t>ia</a:t>
            </a:r>
            <a:r>
              <a:rPr lang="en-GB" dirty="0" smtClean="0"/>
              <a:t> </a:t>
            </a:r>
            <a:r>
              <a:rPr lang="en-GB" dirty="0" smtClean="0"/>
              <a:t>for near. Correct with +3.00 </a:t>
            </a:r>
          </a:p>
          <a:p>
            <a:r>
              <a:rPr lang="en-GB" dirty="0" smtClean="0"/>
              <a:t>Mixed AE </a:t>
            </a:r>
            <a:r>
              <a:rPr lang="en-GB" dirty="0" err="1" smtClean="0"/>
              <a:t>Esotropia</a:t>
            </a:r>
            <a:r>
              <a:rPr lang="en-GB" dirty="0" smtClean="0"/>
              <a:t> for far, worse for near. Correct </a:t>
            </a:r>
            <a:r>
              <a:rPr lang="en-GB" dirty="0" err="1" smtClean="0"/>
              <a:t>Hypermetropia</a:t>
            </a:r>
            <a:r>
              <a:rPr lang="en-GB" dirty="0" smtClean="0"/>
              <a:t> with a plus add, (Bifocals)</a:t>
            </a:r>
          </a:p>
          <a:p>
            <a:r>
              <a:rPr lang="en-GB" dirty="0" err="1" smtClean="0"/>
              <a:t>Fundoscopy</a:t>
            </a:r>
            <a:endParaRPr lang="en-GB"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92D050"/>
          </a:solidFill>
        </p:spPr>
        <p:txBody>
          <a:bodyPr/>
          <a:lstStyle/>
          <a:p>
            <a:r>
              <a:rPr lang="en-GB" dirty="0" smtClean="0"/>
              <a:t>Exotropias</a:t>
            </a:r>
            <a:endParaRPr lang="en-GB" dirty="0"/>
          </a:p>
        </p:txBody>
      </p:sp>
      <p:sp>
        <p:nvSpPr>
          <p:cNvPr id="3" name="Content Placeholder 2"/>
          <p:cNvSpPr>
            <a:spLocks noGrp="1"/>
          </p:cNvSpPr>
          <p:nvPr>
            <p:ph sz="half" idx="1"/>
          </p:nvPr>
        </p:nvSpPr>
        <p:spPr/>
        <p:txBody>
          <a:bodyPr/>
          <a:lstStyle/>
          <a:p>
            <a:r>
              <a:rPr lang="en-GB" dirty="0" smtClean="0"/>
              <a:t>Intermittent</a:t>
            </a:r>
          </a:p>
          <a:p>
            <a:r>
              <a:rPr lang="en-GB" dirty="0" smtClean="0"/>
              <a:t>Constant</a:t>
            </a:r>
          </a:p>
          <a:p>
            <a:endParaRPr lang="en-GB" dirty="0"/>
          </a:p>
        </p:txBody>
      </p:sp>
      <p:sp>
        <p:nvSpPr>
          <p:cNvPr id="4" name="Content Placeholder 3"/>
          <p:cNvSpPr>
            <a:spLocks noGrp="1"/>
          </p:cNvSpPr>
          <p:nvPr>
            <p:ph sz="half" idx="2"/>
          </p:nvPr>
        </p:nvSpPr>
        <p:spPr/>
        <p:txBody>
          <a:bodyPr/>
          <a:lstStyle/>
          <a:p>
            <a:pPr>
              <a:buFont typeface="Wingdings" pitchFamily="2" charset="2"/>
              <a:buChar char="v"/>
            </a:pPr>
            <a:r>
              <a:rPr lang="en-GB" dirty="0" smtClean="0"/>
              <a:t>Convergence insufficiency</a:t>
            </a:r>
          </a:p>
          <a:p>
            <a:pPr>
              <a:buFont typeface="Wingdings" pitchFamily="2" charset="2"/>
              <a:buChar char="v"/>
            </a:pPr>
            <a:r>
              <a:rPr lang="en-GB" dirty="0" smtClean="0"/>
              <a:t>Divergence Excess</a:t>
            </a:r>
          </a:p>
          <a:p>
            <a:pPr>
              <a:buFont typeface="Wingdings" pitchFamily="2" charset="2"/>
              <a:buChar char="v"/>
            </a:pPr>
            <a:r>
              <a:rPr lang="en-GB" dirty="0" smtClean="0"/>
              <a:t>Basic</a:t>
            </a:r>
            <a:endParaRPr lang="en-GB"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TREATMENT</a:t>
            </a:r>
            <a:endParaRPr lang="en-GB" dirty="0"/>
          </a:p>
        </p:txBody>
      </p:sp>
      <p:sp>
        <p:nvSpPr>
          <p:cNvPr id="3" name="Content Placeholder 2"/>
          <p:cNvSpPr>
            <a:spLocks noGrp="1"/>
          </p:cNvSpPr>
          <p:nvPr>
            <p:ph idx="1"/>
          </p:nvPr>
        </p:nvSpPr>
        <p:spPr/>
        <p:txBody>
          <a:bodyPr/>
          <a:lstStyle/>
          <a:p>
            <a:r>
              <a:rPr lang="en-GB" dirty="0" smtClean="0"/>
              <a:t>Spectacle correction</a:t>
            </a:r>
          </a:p>
          <a:p>
            <a:r>
              <a:rPr lang="en-GB" dirty="0" err="1" smtClean="0"/>
              <a:t>Orthoptic</a:t>
            </a:r>
            <a:r>
              <a:rPr lang="en-GB" dirty="0" smtClean="0"/>
              <a:t> treatment</a:t>
            </a:r>
          </a:p>
          <a:p>
            <a:r>
              <a:rPr lang="en-GB" dirty="0" smtClean="0"/>
              <a:t>Occlusion therapy</a:t>
            </a:r>
          </a:p>
          <a:p>
            <a:r>
              <a:rPr lang="en-GB" dirty="0" smtClean="0"/>
              <a:t>Surgery/Referral</a:t>
            </a:r>
            <a:endParaRPr lang="en-GB"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dirty="0" smtClean="0"/>
              <a:t>THANK YOU</a:t>
            </a:r>
            <a:endParaRPr lang="en-GB" sz="3200" dirty="0"/>
          </a:p>
        </p:txBody>
      </p:sp>
      <p:sp>
        <p:nvSpPr>
          <p:cNvPr id="3" name="Text Placeholder 2"/>
          <p:cNvSpPr>
            <a:spLocks noGrp="1"/>
          </p:cNvSpPr>
          <p:nvPr>
            <p:ph type="body" sz="half" idx="2"/>
          </p:nvPr>
        </p:nvSpPr>
        <p:spPr/>
        <p:style>
          <a:lnRef idx="0">
            <a:schemeClr val="dk1"/>
          </a:lnRef>
          <a:fillRef idx="3">
            <a:schemeClr val="dk1"/>
          </a:fillRef>
          <a:effectRef idx="3">
            <a:schemeClr val="dk1"/>
          </a:effectRef>
          <a:fontRef idx="minor">
            <a:schemeClr val="lt1"/>
          </a:fontRef>
        </p:style>
        <p:txBody>
          <a:bodyPr>
            <a:normAutofit/>
          </a:bodyPr>
          <a:lstStyle/>
          <a:p>
            <a:r>
              <a:rPr lang="en-GB" sz="2000" b="1" dirty="0" smtClean="0"/>
              <a:t>FOR LISTENING</a:t>
            </a:r>
            <a:endParaRPr lang="en-GB" sz="2000" b="1" dirty="0"/>
          </a:p>
        </p:txBody>
      </p:sp>
      <p:pic>
        <p:nvPicPr>
          <p:cNvPr id="5" name="Picture Placeholder 4" descr="photo.JPG"/>
          <p:cNvPicPr>
            <a:picLocks noGrp="1" noChangeAspect="1"/>
          </p:cNvPicPr>
          <p:nvPr>
            <p:ph type="pic" idx="1"/>
          </p:nvPr>
        </p:nvPicPr>
        <p:blipFill>
          <a:blip r:embed="rId2"/>
          <a:srcRect l="10837" r="10837"/>
          <a:stretch>
            <a:fillRect/>
          </a:stretch>
        </p:blip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TERMINOLOGIES</a:t>
            </a:r>
            <a:endParaRPr lang="en-GB" dirty="0"/>
          </a:p>
        </p:txBody>
      </p:sp>
      <p:sp>
        <p:nvSpPr>
          <p:cNvPr id="4" name="Content Placeholder 3"/>
          <p:cNvSpPr>
            <a:spLocks noGrp="1"/>
          </p:cNvSpPr>
          <p:nvPr>
            <p:ph sz="half" idx="1"/>
          </p:nvPr>
        </p:nvSpPr>
        <p:spPr/>
        <p:txBody>
          <a:bodyPr>
            <a:normAutofit/>
          </a:bodyPr>
          <a:lstStyle/>
          <a:p>
            <a:r>
              <a:rPr lang="en-GB" dirty="0" smtClean="0"/>
              <a:t>Functional amblyopia often is used to describe amblyopia, which is potentially reversible by occlusion therapy. </a:t>
            </a:r>
            <a:endParaRPr lang="en-GB" dirty="0" smtClean="0"/>
          </a:p>
          <a:p>
            <a:r>
              <a:rPr lang="en-GB" dirty="0" smtClean="0"/>
              <a:t>Organic </a:t>
            </a:r>
            <a:r>
              <a:rPr lang="en-GB" dirty="0" smtClean="0"/>
              <a:t>amblyopia refers to irreversible amblyopia.</a:t>
            </a:r>
          </a:p>
          <a:p>
            <a:pPr>
              <a:buNone/>
            </a:pPr>
            <a:endParaRPr lang="en-GB" dirty="0" smtClean="0"/>
          </a:p>
        </p:txBody>
      </p:sp>
      <p:sp>
        <p:nvSpPr>
          <p:cNvPr id="6" name="Content Placeholder 5"/>
          <p:cNvSpPr>
            <a:spLocks noGrp="1"/>
          </p:cNvSpPr>
          <p:nvPr>
            <p:ph sz="half" idx="2"/>
          </p:nvPr>
        </p:nvSpPr>
        <p:spPr/>
        <p:txBody>
          <a:bodyPr>
            <a:normAutofit/>
          </a:bodyPr>
          <a:lstStyle/>
          <a:p>
            <a:pPr>
              <a:buFont typeface="Wingdings" pitchFamily="2" charset="2"/>
              <a:buChar char="Ø"/>
            </a:pPr>
            <a:r>
              <a:rPr lang="en-GB" dirty="0" smtClean="0"/>
              <a:t>Amblyopia-ex-</a:t>
            </a:r>
            <a:r>
              <a:rPr lang="en-GB" dirty="0" err="1" smtClean="0"/>
              <a:t>anopsia</a:t>
            </a:r>
            <a:r>
              <a:rPr lang="en-GB" dirty="0" smtClean="0"/>
              <a:t> </a:t>
            </a:r>
          </a:p>
          <a:p>
            <a:endParaRPr lang="en-GB" dirty="0" smtClean="0"/>
          </a:p>
          <a:p>
            <a:pPr>
              <a:buNone/>
            </a:pPr>
            <a:endParaRPr lang="en-GB" dirty="0" smtClean="0"/>
          </a:p>
          <a:p>
            <a:pPr>
              <a:buFont typeface="Wingdings" pitchFamily="2" charset="2"/>
              <a:buChar char="Ø"/>
            </a:pPr>
            <a:r>
              <a:rPr lang="en-GB" dirty="0" smtClean="0"/>
              <a:t>Amblyopia</a:t>
            </a:r>
            <a:endParaRPr lang="en-GB" dirty="0" smtClean="0"/>
          </a:p>
          <a:p>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GB" dirty="0" smtClean="0"/>
              <a:t>Pathophysiology</a:t>
            </a:r>
            <a:endParaRPr lang="en-GB" dirty="0"/>
          </a:p>
        </p:txBody>
      </p:sp>
      <p:sp>
        <p:nvSpPr>
          <p:cNvPr id="10" name="Content Placeholder 9"/>
          <p:cNvSpPr>
            <a:spLocks noGrp="1"/>
          </p:cNvSpPr>
          <p:nvPr>
            <p:ph idx="1"/>
          </p:nvPr>
        </p:nvSpPr>
        <p:spPr/>
        <p:txBody>
          <a:bodyPr/>
          <a:lstStyle/>
          <a:p>
            <a:r>
              <a:rPr lang="en-GB" dirty="0" smtClean="0"/>
              <a:t>Amblyopia </a:t>
            </a:r>
            <a:r>
              <a:rPr lang="en-GB" dirty="0"/>
              <a:t>is believed to result from </a:t>
            </a:r>
            <a:r>
              <a:rPr lang="en-GB" dirty="0" smtClean="0"/>
              <a:t>‘disuse atrophy’ from </a:t>
            </a:r>
            <a:r>
              <a:rPr lang="en-GB" dirty="0"/>
              <a:t>inadequate foveal or peripheral retinal </a:t>
            </a:r>
            <a:r>
              <a:rPr lang="en-GB" dirty="0" smtClean="0"/>
              <a:t>stimulation, (typically due to refractive errors) </a:t>
            </a:r>
            <a:r>
              <a:rPr lang="en-GB" dirty="0"/>
              <a:t>and/or abnormal binocular interaction that causes different visual input from the foveae</a:t>
            </a:r>
            <a:r>
              <a:rPr lang="en-GB" dirty="0" smtClean="0"/>
              <a:t>.</a:t>
            </a:r>
            <a:r>
              <a:rPr lang="en-GB" u="sng" baseline="30000" dirty="0" smtClean="0"/>
              <a:t> </a:t>
            </a:r>
            <a:endParaRPr lang="en-GB" dirty="0"/>
          </a:p>
          <a:p>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SENSITIVE PERIODS</a:t>
            </a:r>
            <a:endParaRPr lang="en-GB" dirty="0"/>
          </a:p>
        </p:txBody>
      </p:sp>
      <p:sp>
        <p:nvSpPr>
          <p:cNvPr id="3" name="Content Placeholder 2"/>
          <p:cNvSpPr>
            <a:spLocks noGrp="1"/>
          </p:cNvSpPr>
          <p:nvPr>
            <p:ph idx="1"/>
          </p:nvPr>
        </p:nvSpPr>
        <p:spPr/>
        <p:txBody>
          <a:bodyPr/>
          <a:lstStyle/>
          <a:p>
            <a:pPr lvl="0"/>
            <a:r>
              <a:rPr lang="en-GB" dirty="0" smtClean="0"/>
              <a:t>The development of visual acuity from the 20/200 range to 20/20, which occurs from birth to age 3-5 years.</a:t>
            </a:r>
          </a:p>
          <a:p>
            <a:pPr lvl="0"/>
            <a:r>
              <a:rPr lang="en-GB" dirty="0" smtClean="0"/>
              <a:t>The period of the highest risk of deprivation amblyopia, from a few months to 7 or 8 years.</a:t>
            </a:r>
          </a:p>
          <a:p>
            <a:pPr lvl="0"/>
            <a:r>
              <a:rPr lang="en-GB" dirty="0" smtClean="0"/>
              <a:t>The period during which recovery from amblyopia can be obtained</a:t>
            </a:r>
            <a:r>
              <a:rPr lang="en-GB" dirty="0" smtClean="0"/>
              <a:t>, is </a:t>
            </a:r>
            <a:r>
              <a:rPr lang="en-GB" dirty="0" smtClean="0"/>
              <a:t>from the time of deprivation up to the teenage years or even sometimes the adult years. </a:t>
            </a:r>
          </a:p>
          <a:p>
            <a:pPr>
              <a:buNone/>
            </a:pPr>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EPIDEMIOLOGY</a:t>
            </a:r>
            <a:endParaRPr lang="en-GB" dirty="0"/>
          </a:p>
        </p:txBody>
      </p:sp>
      <p:sp>
        <p:nvSpPr>
          <p:cNvPr id="3" name="Content Placeholder 2"/>
          <p:cNvSpPr>
            <a:spLocks noGrp="1"/>
          </p:cNvSpPr>
          <p:nvPr>
            <p:ph idx="1"/>
          </p:nvPr>
        </p:nvSpPr>
        <p:spPr/>
        <p:txBody>
          <a:bodyPr>
            <a:normAutofit/>
          </a:bodyPr>
          <a:lstStyle/>
          <a:p>
            <a:r>
              <a:rPr lang="en-GB" dirty="0" smtClean="0"/>
              <a:t>Range from 1-3.5% in normal children to 4-5.3% with ophthalmic problems. Most data show that about 2% of the general population has amblyopia. </a:t>
            </a:r>
          </a:p>
          <a:p>
            <a:r>
              <a:rPr lang="en-GB" dirty="0" smtClean="0"/>
              <a:t>It is the leading cause of monocular vision loss in adults aged 20-70 years or older. </a:t>
            </a:r>
          </a:p>
          <a:p>
            <a:pPr>
              <a:buNone/>
            </a:pPr>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EPIDEMIOLOGY (Contd.)</a:t>
            </a:r>
            <a:endParaRPr lang="en-GB" dirty="0"/>
          </a:p>
        </p:txBody>
      </p:sp>
      <p:sp>
        <p:nvSpPr>
          <p:cNvPr id="4" name="Content Placeholder 3"/>
          <p:cNvSpPr>
            <a:spLocks noGrp="1"/>
          </p:cNvSpPr>
          <p:nvPr>
            <p:ph idx="1"/>
          </p:nvPr>
        </p:nvSpPr>
        <p:spPr/>
        <p:txBody>
          <a:bodyPr>
            <a:normAutofit fontScale="92500" lnSpcReduction="20000"/>
          </a:bodyPr>
          <a:lstStyle/>
          <a:p>
            <a:r>
              <a:rPr lang="en-GB" b="1" dirty="0" smtClean="0"/>
              <a:t>Mortality/Morbidity</a:t>
            </a:r>
          </a:p>
          <a:p>
            <a:pPr>
              <a:buNone/>
            </a:pPr>
            <a:r>
              <a:rPr lang="en-GB" dirty="0" smtClean="0"/>
              <a:t>    Amblyopia is an important socioeconomic problem. Studies have shown that it is the number one cause of monocular  vision loss in adults. Persons with amblyopia have a higher risk of becoming blind because of potential loss to the sound eye from other causes. </a:t>
            </a:r>
          </a:p>
          <a:p>
            <a:r>
              <a:rPr lang="en-GB" b="1" dirty="0" smtClean="0"/>
              <a:t>Race/Sex</a:t>
            </a:r>
          </a:p>
          <a:p>
            <a:pPr>
              <a:buNone/>
            </a:pPr>
            <a:r>
              <a:rPr lang="en-GB" dirty="0" smtClean="0"/>
              <a:t>    No racial /gender preference is known.</a:t>
            </a:r>
          </a:p>
          <a:p>
            <a:r>
              <a:rPr lang="en-GB" b="1" dirty="0" smtClean="0"/>
              <a:t>Age</a:t>
            </a:r>
          </a:p>
          <a:p>
            <a:pPr>
              <a:buNone/>
            </a:pPr>
            <a:r>
              <a:rPr lang="en-GB" dirty="0" smtClean="0"/>
              <a:t>    Amblyopia occurs during the critical periods of visual development. An increased risk exists in those children who are developmentally delayed, were premature, and/or have a positive family history. </a:t>
            </a:r>
          </a:p>
          <a:p>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GB" dirty="0" smtClean="0"/>
              <a:t>CAUSES OF AMBLYOPIA</a:t>
            </a:r>
            <a:endParaRPr lang="en-GB" dirty="0"/>
          </a:p>
        </p:txBody>
      </p:sp>
      <p:sp>
        <p:nvSpPr>
          <p:cNvPr id="5" name="Content Placeholder 4"/>
          <p:cNvSpPr>
            <a:spLocks noGrp="1"/>
          </p:cNvSpPr>
          <p:nvPr>
            <p:ph idx="1"/>
          </p:nvPr>
        </p:nvSpPr>
        <p:spPr/>
        <p:txBody>
          <a:bodyPr>
            <a:normAutofit fontScale="70000" lnSpcReduction="20000"/>
          </a:bodyPr>
          <a:lstStyle/>
          <a:p>
            <a:r>
              <a:rPr lang="en-GB" sz="5100" b="1" dirty="0" err="1" smtClean="0"/>
              <a:t>Anisometropia</a:t>
            </a:r>
            <a:endParaRPr lang="en-GB" sz="5100" b="1" dirty="0" smtClean="0"/>
          </a:p>
          <a:p>
            <a:r>
              <a:rPr lang="en-GB" dirty="0" smtClean="0"/>
              <a:t>Small amounts of hyperopic </a:t>
            </a:r>
            <a:r>
              <a:rPr lang="en-GB" dirty="0" err="1" smtClean="0"/>
              <a:t>anisometropia</a:t>
            </a:r>
            <a:r>
              <a:rPr lang="en-GB" dirty="0" smtClean="0"/>
              <a:t>, such as 1-2 </a:t>
            </a:r>
            <a:r>
              <a:rPr lang="en-GB" dirty="0" err="1" smtClean="0"/>
              <a:t>diopters</a:t>
            </a:r>
            <a:r>
              <a:rPr lang="en-GB" dirty="0" smtClean="0"/>
              <a:t>, can induce amblyopia. In myopia, mild myopic </a:t>
            </a:r>
            <a:r>
              <a:rPr lang="en-GB" dirty="0" err="1" smtClean="0"/>
              <a:t>anisometropia</a:t>
            </a:r>
            <a:r>
              <a:rPr lang="en-GB" dirty="0" smtClean="0"/>
              <a:t> up to -3.00 </a:t>
            </a:r>
            <a:r>
              <a:rPr lang="en-GB" dirty="0" err="1" smtClean="0"/>
              <a:t>diopters</a:t>
            </a:r>
            <a:r>
              <a:rPr lang="en-GB" dirty="0" smtClean="0"/>
              <a:t> usually does not cause amblyopia. </a:t>
            </a:r>
          </a:p>
          <a:p>
            <a:r>
              <a:rPr lang="en-GB" sz="5100" b="1" dirty="0" smtClean="0"/>
              <a:t>Strabismus</a:t>
            </a:r>
          </a:p>
          <a:p>
            <a:r>
              <a:rPr lang="en-GB" dirty="0" smtClean="0"/>
              <a:t>Incidence of amblyopia is greater in </a:t>
            </a:r>
            <a:r>
              <a:rPr lang="en-GB" dirty="0" err="1" smtClean="0"/>
              <a:t>esotropic</a:t>
            </a:r>
            <a:r>
              <a:rPr lang="en-GB" dirty="0" smtClean="0"/>
              <a:t> patients than in </a:t>
            </a:r>
            <a:r>
              <a:rPr lang="en-GB" dirty="0" err="1" smtClean="0"/>
              <a:t>exotropic</a:t>
            </a:r>
            <a:r>
              <a:rPr lang="en-GB" dirty="0" smtClean="0"/>
              <a:t> patients.</a:t>
            </a:r>
          </a:p>
          <a:p>
            <a:r>
              <a:rPr lang="en-GB" sz="5100" b="1" dirty="0" smtClean="0"/>
              <a:t>Visual deprivation</a:t>
            </a:r>
          </a:p>
          <a:p>
            <a:r>
              <a:rPr lang="en-GB" dirty="0" smtClean="0"/>
              <a:t>Amblyopia results from disuse or </a:t>
            </a:r>
            <a:r>
              <a:rPr lang="en-GB" dirty="0" err="1" smtClean="0"/>
              <a:t>understimulation</a:t>
            </a:r>
            <a:r>
              <a:rPr lang="en-GB" dirty="0" smtClean="0"/>
              <a:t> of the retina. This condition may be unilateral or bilateral. Examples include </a:t>
            </a:r>
            <a:r>
              <a:rPr lang="en-GB" dirty="0" smtClean="0"/>
              <a:t>cataract, </a:t>
            </a:r>
            <a:r>
              <a:rPr lang="en-GB" dirty="0" smtClean="0"/>
              <a:t>corneal opacities, </a:t>
            </a:r>
            <a:r>
              <a:rPr lang="en-GB" dirty="0" err="1" smtClean="0"/>
              <a:t>ptosis</a:t>
            </a:r>
            <a:r>
              <a:rPr lang="en-GB" dirty="0" smtClean="0"/>
              <a:t>, etc.</a:t>
            </a:r>
            <a:endParaRPr lang="en-GB" dirty="0" smtClean="0"/>
          </a:p>
          <a:p>
            <a:r>
              <a:rPr lang="en-GB" sz="5100" b="1" dirty="0" smtClean="0"/>
              <a:t>Organic</a:t>
            </a:r>
          </a:p>
          <a:p>
            <a:r>
              <a:rPr lang="en-GB" dirty="0" smtClean="0"/>
              <a:t>Structural abnormalities of the retina or the optic nerve may be present. </a:t>
            </a:r>
          </a:p>
          <a:p>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MANAGEMENT</a:t>
            </a:r>
            <a:endParaRPr lang="en-GB" dirty="0"/>
          </a:p>
        </p:txBody>
      </p:sp>
      <p:sp>
        <p:nvSpPr>
          <p:cNvPr id="3" name="Text Placeholder 2"/>
          <p:cNvSpPr>
            <a:spLocks noGrp="1"/>
          </p:cNvSpPr>
          <p:nvPr>
            <p:ph type="body" idx="1"/>
          </p:nvPr>
        </p:nvSpPr>
        <p:spPr/>
        <p:txBody>
          <a:bodyPr>
            <a:normAutofit/>
          </a:bodyPr>
          <a:lstStyle/>
          <a:p>
            <a:r>
              <a:rPr lang="en-GB" sz="4000" dirty="0" smtClean="0"/>
              <a:t>OF AMBLYOPIA</a:t>
            </a:r>
            <a:endParaRPr lang="en-GB" sz="40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960</TotalTime>
  <Words>1076</Words>
  <Application>Microsoft Office PowerPoint</Application>
  <PresentationFormat>On-screen Show (4:3)</PresentationFormat>
  <Paragraphs>157</Paragraphs>
  <Slides>27</Slides>
  <Notes>6</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Flow</vt:lpstr>
      <vt:lpstr>AMBLYOPIA/STRABISMUS</vt:lpstr>
      <vt:lpstr>Slide 2</vt:lpstr>
      <vt:lpstr>TERMINOLOGIES</vt:lpstr>
      <vt:lpstr>Pathophysiology</vt:lpstr>
      <vt:lpstr>SENSITIVE PERIODS</vt:lpstr>
      <vt:lpstr>EPIDEMIOLOGY</vt:lpstr>
      <vt:lpstr>EPIDEMIOLOGY (Contd.)</vt:lpstr>
      <vt:lpstr>CAUSES OF AMBLYOPIA</vt:lpstr>
      <vt:lpstr>MANAGEMENT</vt:lpstr>
      <vt:lpstr>  HISTORY</vt:lpstr>
      <vt:lpstr>DIAGNOSIS</vt:lpstr>
      <vt:lpstr>DIAGNOSIS (Contd.)</vt:lpstr>
      <vt:lpstr>Slide 13</vt:lpstr>
      <vt:lpstr>TREATMENT</vt:lpstr>
      <vt:lpstr>STRABISMUS (DEFN.)</vt:lpstr>
      <vt:lpstr>CLASSIFICATION</vt:lpstr>
      <vt:lpstr>Pseudostrabismus</vt:lpstr>
      <vt:lpstr>HETEROPHORIAS</vt:lpstr>
      <vt:lpstr>CONCOMITANT STRABISMUS</vt:lpstr>
      <vt:lpstr>CAUSES OF CONCOMITANT STRABISMUS</vt:lpstr>
      <vt:lpstr>TYPES</vt:lpstr>
      <vt:lpstr>1. Infantile esotropias</vt:lpstr>
      <vt:lpstr>Infantile esotropia</vt:lpstr>
      <vt:lpstr>Accommodative Esotropia</vt:lpstr>
      <vt:lpstr>Exotropias</vt:lpstr>
      <vt:lpstr>TREATMENT</vt:lpstr>
      <vt:lpstr>THANK YOU</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AMBLYOPIA/SQUINT</dc:title>
  <dc:creator>USER</dc:creator>
  <cp:lastModifiedBy>USER</cp:lastModifiedBy>
  <cp:revision>87</cp:revision>
  <dcterms:created xsi:type="dcterms:W3CDTF">2012-04-23T12:34:19Z</dcterms:created>
  <dcterms:modified xsi:type="dcterms:W3CDTF">2012-04-27T16:46:58Z</dcterms:modified>
</cp:coreProperties>
</file>